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7" r:id="rId3"/>
    <p:sldId id="278" r:id="rId4"/>
    <p:sldId id="256" r:id="rId5"/>
    <p:sldId id="258" r:id="rId6"/>
    <p:sldId id="276" r:id="rId7"/>
    <p:sldId id="267" r:id="rId8"/>
    <p:sldId id="269" r:id="rId9"/>
    <p:sldId id="271" r:id="rId10"/>
    <p:sldId id="272" r:id="rId11"/>
    <p:sldId id="273" r:id="rId12"/>
    <p:sldId id="274" r:id="rId13"/>
    <p:sldId id="275" r:id="rId14"/>
    <p:sldId id="279" r:id="rId15"/>
    <p:sldId id="264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43DE2E-8B0F-41BA-8E32-43079A8A511B}" v="258" dt="2023-05-30T10:32:05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INTERNAL</c:v>
                </c:pt>
                <c:pt idx="1">
                  <c:v>DIRECT</c:v>
                </c:pt>
                <c:pt idx="2">
                  <c:v>EXTERNAL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6-46AC-862D-97257F7F53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INTERNAL</c:v>
                </c:pt>
                <c:pt idx="1">
                  <c:v>DIRECT</c:v>
                </c:pt>
                <c:pt idx="2">
                  <c:v>EXTERNAL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76-46AC-862D-97257F7F53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INTERNAL</c:v>
                </c:pt>
                <c:pt idx="1">
                  <c:v>DIRECT</c:v>
                </c:pt>
                <c:pt idx="2">
                  <c:v>EXTERNAL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76-46AC-862D-97257F7F5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2709727"/>
        <c:axId val="1292711167"/>
      </c:barChart>
      <c:catAx>
        <c:axId val="129270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2711167"/>
        <c:crosses val="autoZero"/>
        <c:auto val="1"/>
        <c:lblAlgn val="ctr"/>
        <c:lblOffset val="100"/>
        <c:noMultiLvlLbl val="0"/>
      </c:catAx>
      <c:valAx>
        <c:axId val="129271116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92709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5BC8A-C37C-4949-802E-2FBC442177DC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45138EB-0D9D-443C-B1A2-8A0AFB581DB5}">
      <dgm:prSet phldrT="[Text]" custT="1"/>
      <dgm:spPr/>
      <dgm:t>
        <a:bodyPr/>
        <a:lstStyle/>
        <a:p>
          <a:r>
            <a:rPr lang="en-US" sz="1000" b="1" dirty="0"/>
            <a:t>Bad for people</a:t>
          </a:r>
          <a:endParaRPr lang="en-GB" sz="1000" b="1" dirty="0"/>
        </a:p>
      </dgm:t>
    </dgm:pt>
    <dgm:pt modelId="{617804FF-ABD7-4ACE-9B9E-029A619938E3}" type="parTrans" cxnId="{9B117900-5086-4B9A-A3EF-B13DF2FC3DA9}">
      <dgm:prSet/>
      <dgm:spPr/>
      <dgm:t>
        <a:bodyPr/>
        <a:lstStyle/>
        <a:p>
          <a:endParaRPr lang="en-GB" b="1"/>
        </a:p>
      </dgm:t>
    </dgm:pt>
    <dgm:pt modelId="{6BF024C8-2AFA-48AF-8E41-64BCF44108D3}" type="sibTrans" cxnId="{9B117900-5086-4B9A-A3EF-B13DF2FC3DA9}">
      <dgm:prSet/>
      <dgm:spPr/>
      <dgm:t>
        <a:bodyPr/>
        <a:lstStyle/>
        <a:p>
          <a:endParaRPr lang="en-GB" b="1"/>
        </a:p>
      </dgm:t>
    </dgm:pt>
    <dgm:pt modelId="{F186BE69-A6EF-430D-9336-64335788B120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b="1" dirty="0"/>
            <a:t>Good for people</a:t>
          </a:r>
          <a:endParaRPr lang="en-GB" sz="1000" b="1" dirty="0"/>
        </a:p>
      </dgm:t>
    </dgm:pt>
    <dgm:pt modelId="{65C9C7C9-309D-4BCF-A1EE-52FE2FA7B77D}" type="parTrans" cxnId="{D95DE390-56AD-4A82-86F8-5583D8639941}">
      <dgm:prSet/>
      <dgm:spPr/>
      <dgm:t>
        <a:bodyPr/>
        <a:lstStyle/>
        <a:p>
          <a:endParaRPr lang="en-GB" b="1"/>
        </a:p>
      </dgm:t>
    </dgm:pt>
    <dgm:pt modelId="{A6B3E3CF-0BCF-4A1A-AF1F-0FFB4E48628A}" type="sibTrans" cxnId="{D95DE390-56AD-4A82-86F8-5583D8639941}">
      <dgm:prSet/>
      <dgm:spPr/>
      <dgm:t>
        <a:bodyPr/>
        <a:lstStyle/>
        <a:p>
          <a:endParaRPr lang="en-GB" b="1"/>
        </a:p>
      </dgm:t>
    </dgm:pt>
    <dgm:pt modelId="{1A96485D-6690-4D69-B9BB-78B19F785E8F}" type="pres">
      <dgm:prSet presAssocID="{0225BC8A-C37C-4949-802E-2FBC442177DC}" presName="cycle" presStyleCnt="0">
        <dgm:presLayoutVars>
          <dgm:dir/>
          <dgm:resizeHandles val="exact"/>
        </dgm:presLayoutVars>
      </dgm:prSet>
      <dgm:spPr/>
    </dgm:pt>
    <dgm:pt modelId="{DC78EBEF-EE55-46F0-9B7F-EC2DA2715F7B}" type="pres">
      <dgm:prSet presAssocID="{E45138EB-0D9D-443C-B1A2-8A0AFB581DB5}" presName="arrow" presStyleLbl="node1" presStyleIdx="0" presStyleCnt="2">
        <dgm:presLayoutVars>
          <dgm:bulletEnabled val="1"/>
        </dgm:presLayoutVars>
      </dgm:prSet>
      <dgm:spPr/>
    </dgm:pt>
    <dgm:pt modelId="{47CDB5FA-8053-4A81-8895-B1F85388E034}" type="pres">
      <dgm:prSet presAssocID="{F186BE69-A6EF-430D-9336-64335788B120}" presName="arrow" presStyleLbl="node1" presStyleIdx="1" presStyleCnt="2">
        <dgm:presLayoutVars>
          <dgm:bulletEnabled val="1"/>
        </dgm:presLayoutVars>
      </dgm:prSet>
      <dgm:spPr/>
    </dgm:pt>
  </dgm:ptLst>
  <dgm:cxnLst>
    <dgm:cxn modelId="{9B117900-5086-4B9A-A3EF-B13DF2FC3DA9}" srcId="{0225BC8A-C37C-4949-802E-2FBC442177DC}" destId="{E45138EB-0D9D-443C-B1A2-8A0AFB581DB5}" srcOrd="0" destOrd="0" parTransId="{617804FF-ABD7-4ACE-9B9E-029A619938E3}" sibTransId="{6BF024C8-2AFA-48AF-8E41-64BCF44108D3}"/>
    <dgm:cxn modelId="{712FDA09-DB82-43C3-BAEE-6EC48C4A78CC}" type="presOf" srcId="{E45138EB-0D9D-443C-B1A2-8A0AFB581DB5}" destId="{DC78EBEF-EE55-46F0-9B7F-EC2DA2715F7B}" srcOrd="0" destOrd="0" presId="urn:microsoft.com/office/officeart/2005/8/layout/arrow1"/>
    <dgm:cxn modelId="{A35BC331-E88A-4A51-BBAE-6C6D4EBA7F9A}" type="presOf" srcId="{0225BC8A-C37C-4949-802E-2FBC442177DC}" destId="{1A96485D-6690-4D69-B9BB-78B19F785E8F}" srcOrd="0" destOrd="0" presId="urn:microsoft.com/office/officeart/2005/8/layout/arrow1"/>
    <dgm:cxn modelId="{D95DE390-56AD-4A82-86F8-5583D8639941}" srcId="{0225BC8A-C37C-4949-802E-2FBC442177DC}" destId="{F186BE69-A6EF-430D-9336-64335788B120}" srcOrd="1" destOrd="0" parTransId="{65C9C7C9-309D-4BCF-A1EE-52FE2FA7B77D}" sibTransId="{A6B3E3CF-0BCF-4A1A-AF1F-0FFB4E48628A}"/>
    <dgm:cxn modelId="{90825BEF-6436-4F65-A8A4-E8B5DD261609}" type="presOf" srcId="{F186BE69-A6EF-430D-9336-64335788B120}" destId="{47CDB5FA-8053-4A81-8895-B1F85388E034}" srcOrd="0" destOrd="0" presId="urn:microsoft.com/office/officeart/2005/8/layout/arrow1"/>
    <dgm:cxn modelId="{05E59BB9-576F-4843-B6EA-A98B22338A7E}" type="presParOf" srcId="{1A96485D-6690-4D69-B9BB-78B19F785E8F}" destId="{DC78EBEF-EE55-46F0-9B7F-EC2DA2715F7B}" srcOrd="0" destOrd="0" presId="urn:microsoft.com/office/officeart/2005/8/layout/arrow1"/>
    <dgm:cxn modelId="{49E664B0-D856-4B5A-944C-77938D545814}" type="presParOf" srcId="{1A96485D-6690-4D69-B9BB-78B19F785E8F}" destId="{47CDB5FA-8053-4A81-8895-B1F85388E034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5BC8A-C37C-4949-802E-2FBC442177DC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45138EB-0D9D-443C-B1A2-8A0AFB581DB5}">
      <dgm:prSet phldrT="[Text]"/>
      <dgm:spPr/>
      <dgm:t>
        <a:bodyPr/>
        <a:lstStyle/>
        <a:p>
          <a:r>
            <a:rPr lang="en-US" b="1" dirty="0"/>
            <a:t>Bad for the planet</a:t>
          </a:r>
          <a:endParaRPr lang="en-GB" b="1" dirty="0"/>
        </a:p>
      </dgm:t>
    </dgm:pt>
    <dgm:pt modelId="{617804FF-ABD7-4ACE-9B9E-029A619938E3}" type="parTrans" cxnId="{9B117900-5086-4B9A-A3EF-B13DF2FC3DA9}">
      <dgm:prSet/>
      <dgm:spPr/>
      <dgm:t>
        <a:bodyPr/>
        <a:lstStyle/>
        <a:p>
          <a:endParaRPr lang="en-GB" b="1"/>
        </a:p>
      </dgm:t>
    </dgm:pt>
    <dgm:pt modelId="{6BF024C8-2AFA-48AF-8E41-64BCF44108D3}" type="sibTrans" cxnId="{9B117900-5086-4B9A-A3EF-B13DF2FC3DA9}">
      <dgm:prSet/>
      <dgm:spPr/>
      <dgm:t>
        <a:bodyPr/>
        <a:lstStyle/>
        <a:p>
          <a:endParaRPr lang="en-GB" b="1"/>
        </a:p>
      </dgm:t>
    </dgm:pt>
    <dgm:pt modelId="{F186BE69-A6EF-430D-9336-64335788B120}">
      <dgm:prSet phldrT="[Text]"/>
      <dgm:spPr>
        <a:solidFill>
          <a:schemeClr val="accent3"/>
        </a:solidFill>
      </dgm:spPr>
      <dgm:t>
        <a:bodyPr/>
        <a:lstStyle/>
        <a:p>
          <a:r>
            <a:rPr lang="en-US" b="1" dirty="0"/>
            <a:t>Good for the planet</a:t>
          </a:r>
          <a:endParaRPr lang="en-GB" b="1" dirty="0"/>
        </a:p>
      </dgm:t>
    </dgm:pt>
    <dgm:pt modelId="{65C9C7C9-309D-4BCF-A1EE-52FE2FA7B77D}" type="parTrans" cxnId="{D95DE390-56AD-4A82-86F8-5583D8639941}">
      <dgm:prSet/>
      <dgm:spPr/>
      <dgm:t>
        <a:bodyPr/>
        <a:lstStyle/>
        <a:p>
          <a:endParaRPr lang="en-GB" b="1"/>
        </a:p>
      </dgm:t>
    </dgm:pt>
    <dgm:pt modelId="{A6B3E3CF-0BCF-4A1A-AF1F-0FFB4E48628A}" type="sibTrans" cxnId="{D95DE390-56AD-4A82-86F8-5583D8639941}">
      <dgm:prSet/>
      <dgm:spPr/>
      <dgm:t>
        <a:bodyPr/>
        <a:lstStyle/>
        <a:p>
          <a:endParaRPr lang="en-GB" b="1"/>
        </a:p>
      </dgm:t>
    </dgm:pt>
    <dgm:pt modelId="{1A96485D-6690-4D69-B9BB-78B19F785E8F}" type="pres">
      <dgm:prSet presAssocID="{0225BC8A-C37C-4949-802E-2FBC442177DC}" presName="cycle" presStyleCnt="0">
        <dgm:presLayoutVars>
          <dgm:dir/>
          <dgm:resizeHandles val="exact"/>
        </dgm:presLayoutVars>
      </dgm:prSet>
      <dgm:spPr/>
    </dgm:pt>
    <dgm:pt modelId="{DC78EBEF-EE55-46F0-9B7F-EC2DA2715F7B}" type="pres">
      <dgm:prSet presAssocID="{E45138EB-0D9D-443C-B1A2-8A0AFB581DB5}" presName="arrow" presStyleLbl="node1" presStyleIdx="0" presStyleCnt="2" custRadScaleRad="818212" custRadScaleInc="-736">
        <dgm:presLayoutVars>
          <dgm:bulletEnabled val="1"/>
        </dgm:presLayoutVars>
      </dgm:prSet>
      <dgm:spPr/>
    </dgm:pt>
    <dgm:pt modelId="{47CDB5FA-8053-4A81-8895-B1F85388E034}" type="pres">
      <dgm:prSet presAssocID="{F186BE69-A6EF-430D-9336-64335788B120}" presName="arrow" presStyleLbl="node1" presStyleIdx="1" presStyleCnt="2">
        <dgm:presLayoutVars>
          <dgm:bulletEnabled val="1"/>
        </dgm:presLayoutVars>
      </dgm:prSet>
      <dgm:spPr/>
    </dgm:pt>
  </dgm:ptLst>
  <dgm:cxnLst>
    <dgm:cxn modelId="{9B117900-5086-4B9A-A3EF-B13DF2FC3DA9}" srcId="{0225BC8A-C37C-4949-802E-2FBC442177DC}" destId="{E45138EB-0D9D-443C-B1A2-8A0AFB581DB5}" srcOrd="0" destOrd="0" parTransId="{617804FF-ABD7-4ACE-9B9E-029A619938E3}" sibTransId="{6BF024C8-2AFA-48AF-8E41-64BCF44108D3}"/>
    <dgm:cxn modelId="{712FDA09-DB82-43C3-BAEE-6EC48C4A78CC}" type="presOf" srcId="{E45138EB-0D9D-443C-B1A2-8A0AFB581DB5}" destId="{DC78EBEF-EE55-46F0-9B7F-EC2DA2715F7B}" srcOrd="0" destOrd="0" presId="urn:microsoft.com/office/officeart/2005/8/layout/arrow1"/>
    <dgm:cxn modelId="{A35BC331-E88A-4A51-BBAE-6C6D4EBA7F9A}" type="presOf" srcId="{0225BC8A-C37C-4949-802E-2FBC442177DC}" destId="{1A96485D-6690-4D69-B9BB-78B19F785E8F}" srcOrd="0" destOrd="0" presId="urn:microsoft.com/office/officeart/2005/8/layout/arrow1"/>
    <dgm:cxn modelId="{D95DE390-56AD-4A82-86F8-5583D8639941}" srcId="{0225BC8A-C37C-4949-802E-2FBC442177DC}" destId="{F186BE69-A6EF-430D-9336-64335788B120}" srcOrd="1" destOrd="0" parTransId="{65C9C7C9-309D-4BCF-A1EE-52FE2FA7B77D}" sibTransId="{A6B3E3CF-0BCF-4A1A-AF1F-0FFB4E48628A}"/>
    <dgm:cxn modelId="{90825BEF-6436-4F65-A8A4-E8B5DD261609}" type="presOf" srcId="{F186BE69-A6EF-430D-9336-64335788B120}" destId="{47CDB5FA-8053-4A81-8895-B1F85388E034}" srcOrd="0" destOrd="0" presId="urn:microsoft.com/office/officeart/2005/8/layout/arrow1"/>
    <dgm:cxn modelId="{05E59BB9-576F-4843-B6EA-A98B22338A7E}" type="presParOf" srcId="{1A96485D-6690-4D69-B9BB-78B19F785E8F}" destId="{DC78EBEF-EE55-46F0-9B7F-EC2DA2715F7B}" srcOrd="0" destOrd="0" presId="urn:microsoft.com/office/officeart/2005/8/layout/arrow1"/>
    <dgm:cxn modelId="{49E664B0-D856-4B5A-944C-77938D545814}" type="presParOf" srcId="{1A96485D-6690-4D69-B9BB-78B19F785E8F}" destId="{47CDB5FA-8053-4A81-8895-B1F85388E034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8EBEF-EE55-46F0-9B7F-EC2DA2715F7B}">
      <dsp:nvSpPr>
        <dsp:cNvPr id="0" name=""/>
        <dsp:cNvSpPr/>
      </dsp:nvSpPr>
      <dsp:spPr>
        <a:xfrm rot="16200000">
          <a:off x="66" y="382"/>
          <a:ext cx="947003" cy="94700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Bad for people</a:t>
          </a:r>
          <a:endParaRPr lang="en-GB" sz="1000" b="1" kern="1200" dirty="0"/>
        </a:p>
      </dsp:txBody>
      <dsp:txXfrm rot="5400000">
        <a:off x="165792" y="237133"/>
        <a:ext cx="781277" cy="473501"/>
      </dsp:txXfrm>
    </dsp:sp>
    <dsp:sp modelId="{47CDB5FA-8053-4A81-8895-B1F85388E034}">
      <dsp:nvSpPr>
        <dsp:cNvPr id="0" name=""/>
        <dsp:cNvSpPr/>
      </dsp:nvSpPr>
      <dsp:spPr>
        <a:xfrm rot="5400000">
          <a:off x="1266929" y="382"/>
          <a:ext cx="947003" cy="947003"/>
        </a:xfrm>
        <a:prstGeom prst="upArrow">
          <a:avLst>
            <a:gd name="adj1" fmla="val 50000"/>
            <a:gd name="adj2" fmla="val 3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Good for people</a:t>
          </a:r>
          <a:endParaRPr lang="en-GB" sz="1000" b="1" kern="1200" dirty="0"/>
        </a:p>
      </dsp:txBody>
      <dsp:txXfrm rot="-5400000">
        <a:off x="1266929" y="237133"/>
        <a:ext cx="781277" cy="473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8EBEF-EE55-46F0-9B7F-EC2DA2715F7B}">
      <dsp:nvSpPr>
        <dsp:cNvPr id="0" name=""/>
        <dsp:cNvSpPr/>
      </dsp:nvSpPr>
      <dsp:spPr>
        <a:xfrm rot="16200000">
          <a:off x="0" y="119"/>
          <a:ext cx="947648" cy="94764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Bad for the planet</a:t>
          </a:r>
          <a:endParaRPr lang="en-GB" sz="1000" b="1" kern="1200" dirty="0"/>
        </a:p>
      </dsp:txBody>
      <dsp:txXfrm rot="5400000">
        <a:off x="165838" y="237031"/>
        <a:ext cx="781810" cy="473824"/>
      </dsp:txXfrm>
    </dsp:sp>
    <dsp:sp modelId="{47CDB5FA-8053-4A81-8895-B1F85388E034}">
      <dsp:nvSpPr>
        <dsp:cNvPr id="0" name=""/>
        <dsp:cNvSpPr/>
      </dsp:nvSpPr>
      <dsp:spPr>
        <a:xfrm rot="5400000">
          <a:off x="1265187" y="59"/>
          <a:ext cx="947648" cy="947648"/>
        </a:xfrm>
        <a:prstGeom prst="upArrow">
          <a:avLst>
            <a:gd name="adj1" fmla="val 50000"/>
            <a:gd name="adj2" fmla="val 3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Good for the planet</a:t>
          </a:r>
          <a:endParaRPr lang="en-GB" sz="1000" b="1" kern="1200" dirty="0"/>
        </a:p>
      </dsp:txBody>
      <dsp:txXfrm rot="-5400000">
        <a:off x="1265187" y="236971"/>
        <a:ext cx="781810" cy="473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E7CCF-FDC4-154C-83CE-0175BFB59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67C372-42C0-2CFD-A2F5-8B2B38A84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27F0A-7300-38BE-A08E-AAEAB6C0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28DB8-2E57-312D-BFB8-BD0F76B9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0F986-B947-D583-56BE-F7EBB54E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93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5351-46D0-CB48-0F76-B845F9B2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C5585-D2B2-D32A-3900-810824E77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2680-111D-7E6A-74FA-96D98E4E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C85F6-B203-8D96-3E63-6F3FB8E8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16B6A-8219-3BB6-FC42-13591CA9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9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15C86-CBD7-939F-EAC8-B2EB49919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7B450-3DD0-6652-3E13-FCBDE7EBB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18755-7887-B6DA-8913-F0FAFF0E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40F9-EABD-7B97-147D-FFF3069D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C7408-0066-882E-E71C-134A861A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7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6E8D-DC46-56DA-9DAB-6891B206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69958-9A50-EC0B-ACFA-07472A0B1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40EDD-6744-4C71-5934-C7B0B31C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4E844-7AC5-C343-EDA6-489FDCC8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6F18C-E1B0-F76C-CAB3-FEBD277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61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6F6E1-13C3-8794-D3CE-DB6B62FA6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D5C19-EB22-93F6-D904-5531FE873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22EC-032A-2684-2A79-529323D4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939EB-A7BB-5434-988E-F0D52764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F23C1-0E49-19B4-129D-2CA1AB53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81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A5D6-90FE-F4D2-4A7A-21526FDC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30A54-E0D5-B590-EE9A-1599F20C7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6151F-E74B-5B80-0637-CD9CED210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947C7-04EE-A748-B97C-E3D4F5AB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C1A72-0425-13D0-92E6-1C5D3C6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8EB48-F052-5533-F313-E3BC9C1F5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28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CFF91-0BD3-8A9B-4738-2C3EFCF34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914C6-0CD7-90B0-83ED-445D4FE72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994E2-BD6A-905A-8A13-819A74CC5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7ABEF-A0CB-A8E2-7121-F84657B7B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494AD-2192-4A3B-47F4-3F58D3BEA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BE09-DAE5-E17B-0279-320A5465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1D5FE3-FA15-8C42-23D5-6229F7562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57D49-0AFF-032F-5365-20A88455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96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97770-B4BA-A761-15B6-3F149D44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B1F37-A8E4-40F1-04AC-34F6BEBD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26BAE-9399-88FD-2E17-475BF476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5AEC5-2D38-CD0F-FF6D-D3BE1439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45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E9559-F47D-84E8-DDE1-035CCC281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E870C-89A9-1297-A6A4-225CC802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9344A-3EF9-F532-0DD2-0B89DE5A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6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F1A9B-FE2B-DC15-12E6-8A88164F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BDA9-38F3-6DB6-E46F-2F95212A4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4140F-0F25-299A-B228-8364BF30F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02CC3-A491-63D2-69B8-1F53466C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ABE3B-7366-3309-1B2E-7F80D166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ABE2-8F70-B639-BEB0-FAA7BAB9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80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C6B0-52A5-49E8-5069-05E227F6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DAC4EF-C70C-5546-3C7F-8E2EE545E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48137-446E-A322-ABFA-7ECC99C9D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3BC89-A908-5B98-6DF7-0CDE82B2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6DF9E-236F-1019-6D2B-12116F613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44EBA-7F6F-EFA9-A475-088194EC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63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E03C4-F777-7183-19E4-965E7B1C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2815E-E129-11B1-2556-FF7E2652D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46CDD-E7D7-DB6F-7848-4D66DB5E8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53911-9067-4B7C-B966-E59D0014AC4F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47FAA-1076-ADAF-AACD-262E0D569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E162E-B2E3-FF57-F278-1BDED8562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2FC04-41C0-4879-9657-831F439B5B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769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sv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sv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396" y="5151133"/>
            <a:ext cx="8620125" cy="98352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200" dirty="0"/>
              <a:t>What is your Stakeholder experience?</a:t>
            </a:r>
            <a:br>
              <a:rPr lang="en-US" sz="4000" dirty="0"/>
            </a:br>
            <a:r>
              <a:rPr lang="en-US" sz="2000" dirty="0">
                <a:latin typeface="+mn-lt"/>
              </a:rPr>
              <a:t>A practical guide and tips on starting your ESG journey</a:t>
            </a:r>
            <a:endParaRPr lang="en-GB" sz="2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B6313-6C46-D794-9BA1-01E15B0EB208}"/>
              </a:ext>
            </a:extLst>
          </p:cNvPr>
          <p:cNvSpPr txBox="1"/>
          <p:nvPr/>
        </p:nvSpPr>
        <p:spPr>
          <a:xfrm>
            <a:off x="711200" y="956195"/>
            <a:ext cx="11166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+mj-lt"/>
              </a:rPr>
              <a:t>A business that makes only money is a poor business</a:t>
            </a:r>
            <a:endParaRPr lang="en-GB" sz="5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7" descr="A picture containing tex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A0387E37-1065-D4A5-442E-479E0D98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21" y="4894320"/>
            <a:ext cx="2448439" cy="1497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513DE-4631-5839-288E-D2C97B26A34F}"/>
              </a:ext>
            </a:extLst>
          </p:cNvPr>
          <p:cNvSpPr txBox="1"/>
          <p:nvPr/>
        </p:nvSpPr>
        <p:spPr>
          <a:xfrm>
            <a:off x="4248727" y="2967335"/>
            <a:ext cx="369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Henry Ford</a:t>
            </a:r>
            <a:endParaRPr lang="en-GB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7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Timer Plugs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Stop unnecessary power consumption.</a:t>
            </a:r>
            <a:endParaRPr lang="en-GB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C0D55DE-9008-2055-DE9B-64B2F0B27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6458" y="4952766"/>
            <a:ext cx="268264" cy="3077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57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3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83365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3 / 1 = 3 x 6 =      </a:t>
            </a:r>
            <a:r>
              <a:rPr lang="en-US" sz="2400" b="1" dirty="0">
                <a:solidFill>
                  <a:schemeClr val="tx2"/>
                </a:solidFill>
              </a:rPr>
              <a:t> 18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BE17D34-3712-EA1D-16E3-3769CF1DD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0" y="4917861"/>
            <a:ext cx="268264" cy="30777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2970" y="4594011"/>
            <a:ext cx="268264" cy="307777"/>
          </a:xfrm>
          <a:prstGeom prst="rect">
            <a:avLst/>
          </a:prstGeom>
        </p:spPr>
      </p:pic>
      <p:sp>
        <p:nvSpPr>
          <p:cNvPr id="77" name="Teardrop 76">
            <a:extLst>
              <a:ext uri="{FF2B5EF4-FFF2-40B4-BE49-F238E27FC236}">
                <a16:creationId xmlns:a16="http://schemas.microsoft.com/office/drawing/2014/main" id="{50F4FFDE-380D-E208-CD3D-627D8A51FB04}"/>
              </a:ext>
            </a:extLst>
          </p:cNvPr>
          <p:cNvSpPr/>
          <p:nvPr/>
        </p:nvSpPr>
        <p:spPr>
          <a:xfrm>
            <a:off x="6535403" y="165702"/>
            <a:ext cx="5653320" cy="6041134"/>
          </a:xfrm>
          <a:prstGeom prst="teardrop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DA8A3-2230-9C9B-61B4-910DE5B29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855" y="651163"/>
            <a:ext cx="3443875" cy="460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0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Pay Suppliers Quickly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The question is what makes a good customer?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6F87D-7FBF-06BD-9991-7D901AD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5" r="17155"/>
          <a:stretch/>
        </p:blipFill>
        <p:spPr>
          <a:xfrm>
            <a:off x="6640947" y="249382"/>
            <a:ext cx="5551053" cy="5626749"/>
          </a:xfrm>
          <a:prstGeom prst="teardrop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6 / 2 = 3 x 6 =      </a:t>
            </a:r>
            <a:r>
              <a:rPr lang="en-US" sz="2400" b="1" dirty="0">
                <a:solidFill>
                  <a:schemeClr val="tx2"/>
                </a:solidFill>
              </a:rPr>
              <a:t> 18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498" y="4594011"/>
            <a:ext cx="268264" cy="30777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83A8AD1-593F-D35E-2BEF-3A682654F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120" y="4917861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7CB6125-538C-93D2-AE4A-D71566AF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120" y="5213136"/>
            <a:ext cx="26826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3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Delete your data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7 years for financial records and image library repeats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6F87D-7FBF-06BD-9991-7D901AD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5" r="17115"/>
          <a:stretch/>
        </p:blipFill>
        <p:spPr>
          <a:xfrm>
            <a:off x="6640947" y="249382"/>
            <a:ext cx="5551053" cy="5626749"/>
          </a:xfrm>
          <a:prstGeom prst="teardrop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8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8 / 4 = 2 x 8 =      </a:t>
            </a:r>
            <a:r>
              <a:rPr lang="en-US" sz="2400" b="1" dirty="0">
                <a:solidFill>
                  <a:schemeClr val="tx2"/>
                </a:solidFill>
              </a:rPr>
              <a:t> 16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498" y="4594011"/>
            <a:ext cx="268264" cy="30777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83A8AD1-593F-D35E-2BEF-3A682654F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120" y="4917861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7CB6125-538C-93D2-AE4A-D71566AF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120" y="5213136"/>
            <a:ext cx="268264" cy="307777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9690E49C-4914-8E82-31A1-3C749FAD9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011" y="4907308"/>
            <a:ext cx="268264" cy="30777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A926616-06B8-642D-DEF0-900BB136228B}"/>
              </a:ext>
            </a:extLst>
          </p:cNvPr>
          <p:cNvSpPr txBox="1">
            <a:spLocks/>
          </p:cNvSpPr>
          <p:nvPr/>
        </p:nvSpPr>
        <p:spPr>
          <a:xfrm>
            <a:off x="7591086" y="3763949"/>
            <a:ext cx="4073424" cy="1331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Potentially 3.2% of global consumption by 2025</a:t>
            </a:r>
            <a:endParaRPr lang="en-GB" sz="3200" dirty="0"/>
          </a:p>
        </p:txBody>
      </p:sp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05A1C63-95B6-B3F6-A43D-E6D25FD2D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9886" y="4903423"/>
            <a:ext cx="26826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Review your supply chain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What are their policies?  Who do you want to do business with?</a:t>
            </a:r>
            <a:endParaRPr lang="en-GB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6 / 2 = 3 x 8 =      </a:t>
            </a:r>
            <a:r>
              <a:rPr lang="en-US" sz="2400" b="1" dirty="0">
                <a:solidFill>
                  <a:schemeClr val="tx2"/>
                </a:solidFill>
              </a:rPr>
              <a:t> 24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4498" y="4594011"/>
            <a:ext cx="268264" cy="30777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83A8AD1-593F-D35E-2BEF-3A682654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120" y="4917861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7CB6125-538C-93D2-AE4A-D71566AFA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120" y="5213136"/>
            <a:ext cx="268264" cy="307777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9690E49C-4914-8E82-31A1-3C749FAD9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11" y="4907308"/>
            <a:ext cx="268264" cy="307777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05A1C63-95B6-B3F6-A43D-E6D25FD2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9886" y="4903423"/>
            <a:ext cx="268264" cy="307777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E05C7346-DE5A-AF9E-028F-B4D78FE7A432}"/>
              </a:ext>
            </a:extLst>
          </p:cNvPr>
          <p:cNvSpPr/>
          <p:nvPr/>
        </p:nvSpPr>
        <p:spPr>
          <a:xfrm>
            <a:off x="6523950" y="215181"/>
            <a:ext cx="5653320" cy="6041134"/>
          </a:xfrm>
          <a:prstGeom prst="teardrop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58BC02-CE11-EB4D-1C8E-A60FF7F0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081" y="1152904"/>
            <a:ext cx="3130506" cy="9842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F81E9-3631-8503-C20D-5A6CAE24E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370" y="2791267"/>
            <a:ext cx="1481602" cy="8889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5EF3C8-D6C8-A0B0-A9E2-17904D580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898" y="2609090"/>
            <a:ext cx="2331915" cy="8889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B7E4FD-E12C-936F-A8F3-CD02167D3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1476" y="4234444"/>
            <a:ext cx="2273944" cy="5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3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Gift and Donate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Give what you can, especially when your cup is full</a:t>
            </a:r>
            <a:endParaRPr lang="en-GB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7" y="2614529"/>
            <a:ext cx="753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10 / 1 = 10 x 9 =      </a:t>
            </a:r>
            <a:r>
              <a:rPr lang="en-US" sz="2400" b="1" dirty="0">
                <a:solidFill>
                  <a:schemeClr val="tx2"/>
                </a:solidFill>
              </a:rPr>
              <a:t> 90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4498" y="4594011"/>
            <a:ext cx="268264" cy="30777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83A8AD1-593F-D35E-2BEF-3A682654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120" y="4899389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7CB6125-538C-93D2-AE4A-D71566AFA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120" y="5213136"/>
            <a:ext cx="268264" cy="307777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9690E49C-4914-8E82-31A1-3C749FAD9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11" y="4907308"/>
            <a:ext cx="268264" cy="307777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05A1C63-95B6-B3F6-A43D-E6D25FD2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9886" y="4903423"/>
            <a:ext cx="268264" cy="307777"/>
          </a:xfrm>
          <a:prstGeom prst="rect">
            <a:avLst/>
          </a:prstGeom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E05C7346-DE5A-AF9E-028F-B4D78FE7A432}"/>
              </a:ext>
            </a:extLst>
          </p:cNvPr>
          <p:cNvSpPr/>
          <p:nvPr/>
        </p:nvSpPr>
        <p:spPr>
          <a:xfrm>
            <a:off x="6535403" y="165702"/>
            <a:ext cx="5653320" cy="6041134"/>
          </a:xfrm>
          <a:prstGeom prst="teardrop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58600E84-2EDC-6440-AE37-1D9332FBC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120" y="4917861"/>
            <a:ext cx="268264" cy="30777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91674D62-30E9-D669-89DE-DE83F0053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0971" y="4584044"/>
            <a:ext cx="268264" cy="307777"/>
          </a:xfrm>
          <a:prstGeom prst="rect">
            <a:avLst/>
          </a:prstGeom>
        </p:spPr>
      </p:pic>
      <p:pic>
        <p:nvPicPr>
          <p:cNvPr id="17" name="Picture 16" descr="A logo for a swimming pool&#10;&#10;Description automatically generated with low confidence">
            <a:extLst>
              <a:ext uri="{FF2B5EF4-FFF2-40B4-BE49-F238E27FC236}">
                <a16:creationId xmlns:a16="http://schemas.microsoft.com/office/drawing/2014/main" id="{05EC6770-1CB5-18AF-777D-17BE4E1F2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21" y="452120"/>
            <a:ext cx="1872367" cy="1872367"/>
          </a:xfrm>
          <a:prstGeom prst="rect">
            <a:avLst/>
          </a:prstGeom>
        </p:spPr>
      </p:pic>
      <p:pic>
        <p:nvPicPr>
          <p:cNvPr id="23" name="Picture 22" descr="A picture containing clipart, drawing, illustration, cartoon&#10;&#10;Description automatically generated">
            <a:extLst>
              <a:ext uri="{FF2B5EF4-FFF2-40B4-BE49-F238E27FC236}">
                <a16:creationId xmlns:a16="http://schemas.microsoft.com/office/drawing/2014/main" id="{B7F9F907-2716-9629-804B-A86ED3FF8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86" y="2192433"/>
            <a:ext cx="1304605" cy="1670382"/>
          </a:xfrm>
          <a:prstGeom prst="rect">
            <a:avLst/>
          </a:prstGeom>
        </p:spPr>
      </p:pic>
      <p:pic>
        <p:nvPicPr>
          <p:cNvPr id="27" name="Picture 26" descr="Orang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18A00B9-9236-6920-531C-7309DE38E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48" y="2514677"/>
            <a:ext cx="2279438" cy="8509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06C111-E22F-0C03-6431-1842FA4A4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30" y="539590"/>
            <a:ext cx="1478283" cy="1481331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F70519F2-4BF3-E49A-8EB4-7531D1921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45317" y="3819807"/>
            <a:ext cx="1877403" cy="18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25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Lead by Example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3" y="1247417"/>
            <a:ext cx="6376446" cy="1099287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You’re the boss – define what is acceptable in your workplace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6F87D-7FBF-06BD-9991-7D901AD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9462"/>
          <a:stretch/>
        </p:blipFill>
        <p:spPr>
          <a:xfrm>
            <a:off x="6640947" y="249382"/>
            <a:ext cx="5551053" cy="5626749"/>
          </a:xfrm>
          <a:prstGeom prst="teardrop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C0D55DE-9008-2055-DE9B-64B2F0B27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458" y="4952766"/>
            <a:ext cx="268264" cy="3077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2495" y="460353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7" y="2614529"/>
            <a:ext cx="64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70482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10 / 2 = 5 x 9 =      </a:t>
            </a:r>
            <a:r>
              <a:rPr lang="en-US" sz="2400" b="1" dirty="0">
                <a:solidFill>
                  <a:schemeClr val="tx2"/>
                </a:solidFill>
              </a:rPr>
              <a:t> 45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6BB5AA9-C7D4-987B-13B7-4A17887DD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8677" y="5228629"/>
            <a:ext cx="268264" cy="30777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971BF383-0B68-7311-B3EC-C014653EB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0045" y="4563968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685B94F-16DA-D53B-2F12-73463C20E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5428" y="4911946"/>
            <a:ext cx="268264" cy="30777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171CDE8B-050C-60F2-648E-BE753B188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2374" y="5211667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F723444E-A85B-DAFF-831D-42E80EC97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808" y="4915863"/>
            <a:ext cx="268264" cy="30777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C6E7208B-D718-3B47-B89B-DFA68BAB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32" y="5231201"/>
            <a:ext cx="26826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6F0BD8-0E51-BF7A-1428-D53464EE52C5}"/>
              </a:ext>
            </a:extLst>
          </p:cNvPr>
          <p:cNvSpPr txBox="1">
            <a:spLocks/>
          </p:cNvSpPr>
          <p:nvPr/>
        </p:nvSpPr>
        <p:spPr>
          <a:xfrm>
            <a:off x="309053" y="292914"/>
            <a:ext cx="6613239" cy="678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dirty="0"/>
              <a:t>3 good reads</a:t>
            </a:r>
            <a:endParaRPr lang="en-GB" sz="4000" dirty="0"/>
          </a:p>
        </p:txBody>
      </p:sp>
      <p:pic>
        <p:nvPicPr>
          <p:cNvPr id="10" name="Picture 9" descr="A book cover with a circle drawn on it&#10;&#10;Description automatically generated with low confidence">
            <a:extLst>
              <a:ext uri="{FF2B5EF4-FFF2-40B4-BE49-F238E27FC236}">
                <a16:creationId xmlns:a16="http://schemas.microsoft.com/office/drawing/2014/main" id="{6B0FC3D9-EE94-77D3-A9A0-7954401C2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3" y="1457323"/>
            <a:ext cx="2775257" cy="4244856"/>
          </a:xfrm>
          <a:prstGeom prst="rect">
            <a:avLst/>
          </a:prstGeom>
        </p:spPr>
      </p:pic>
      <p:pic>
        <p:nvPicPr>
          <p:cNvPr id="12" name="Picture 11" descr="A picture containing fruit, text, reef, flower&#10;&#10;Description automatically generated">
            <a:extLst>
              <a:ext uri="{FF2B5EF4-FFF2-40B4-BE49-F238E27FC236}">
                <a16:creationId xmlns:a16="http://schemas.microsoft.com/office/drawing/2014/main" id="{2F6478B9-F3E2-372D-4491-9D10B31AA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572602"/>
            <a:ext cx="2775257" cy="4127305"/>
          </a:xfrm>
          <a:prstGeom prst="rect">
            <a:avLst/>
          </a:prstGeom>
        </p:spPr>
      </p:pic>
      <p:pic>
        <p:nvPicPr>
          <p:cNvPr id="14" name="Picture 13" descr="A book cover with a green bag&#10;&#10;Description automatically generated with medium confidence">
            <a:extLst>
              <a:ext uri="{FF2B5EF4-FFF2-40B4-BE49-F238E27FC236}">
                <a16:creationId xmlns:a16="http://schemas.microsoft.com/office/drawing/2014/main" id="{6931B759-0ED7-E702-F537-090B8BE76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r="33966"/>
          <a:stretch/>
        </p:blipFill>
        <p:spPr>
          <a:xfrm>
            <a:off x="8509307" y="1572601"/>
            <a:ext cx="2501594" cy="41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519" y="2136338"/>
            <a:ext cx="8620125" cy="983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A term for allowing low value decisions in a commercial veil so as to excuse a level of bad or immoral </a:t>
            </a:r>
            <a:r>
              <a:rPr lang="en-US" sz="2000" dirty="0" err="1">
                <a:latin typeface="+mn-lt"/>
              </a:rPr>
              <a:t>behaviour</a:t>
            </a:r>
            <a:endParaRPr lang="en-GB" sz="2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B6313-6C46-D794-9BA1-01E15B0EB208}"/>
              </a:ext>
            </a:extLst>
          </p:cNvPr>
          <p:cNvSpPr txBox="1"/>
          <p:nvPr/>
        </p:nvSpPr>
        <p:spPr>
          <a:xfrm>
            <a:off x="711200" y="956195"/>
            <a:ext cx="11166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+mj-lt"/>
              </a:rPr>
              <a:t>‘That’s just business’</a:t>
            </a:r>
            <a:endParaRPr lang="en-GB" sz="5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7" descr="A picture containing tex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A0387E37-1065-D4A5-442E-479E0D98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21" y="4894320"/>
            <a:ext cx="2448439" cy="1497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513DE-4631-5839-288E-D2C97B26A34F}"/>
              </a:ext>
            </a:extLst>
          </p:cNvPr>
          <p:cNvSpPr txBox="1"/>
          <p:nvPr/>
        </p:nvSpPr>
        <p:spPr>
          <a:xfrm>
            <a:off x="2154325" y="3738135"/>
            <a:ext cx="82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Let’s change this meaning together!</a:t>
            </a:r>
            <a:endParaRPr lang="en-GB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2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96" y="385169"/>
            <a:ext cx="8620125" cy="55780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200" dirty="0"/>
              <a:t>Started in 2014</a:t>
            </a:r>
            <a:endParaRPr lang="en-GB" sz="2000" dirty="0">
              <a:latin typeface="+mn-lt"/>
            </a:endParaRPr>
          </a:p>
        </p:txBody>
      </p:sp>
      <p:pic>
        <p:nvPicPr>
          <p:cNvPr id="8" name="Picture 7" descr="A picture containing tex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A0387E37-1065-D4A5-442E-479E0D98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21" y="4894320"/>
            <a:ext cx="2448439" cy="1497155"/>
          </a:xfrm>
          <a:prstGeom prst="rect">
            <a:avLst/>
          </a:prstGeom>
        </p:spPr>
      </p:pic>
      <p:pic>
        <p:nvPicPr>
          <p:cNvPr id="5" name="Picture 4" descr="A picture containing building, street, window, outdoor&#10;&#10;Description automatically generated">
            <a:extLst>
              <a:ext uri="{FF2B5EF4-FFF2-40B4-BE49-F238E27FC236}">
                <a16:creationId xmlns:a16="http://schemas.microsoft.com/office/drawing/2014/main" id="{60F03682-A899-6F4C-B87A-E4B1A9B5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04" y="1504664"/>
            <a:ext cx="3602332" cy="2701749"/>
          </a:xfrm>
          <a:prstGeom prst="rect">
            <a:avLst/>
          </a:prstGeom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42A0D9A6-FC1B-D2B1-D6D7-7F50A9EF6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36" y="1054371"/>
            <a:ext cx="4803110" cy="3602333"/>
          </a:xfrm>
          <a:prstGeom prst="rect">
            <a:avLst/>
          </a:prstGeom>
        </p:spPr>
      </p:pic>
      <p:pic>
        <p:nvPicPr>
          <p:cNvPr id="11" name="Picture 10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056B51AE-467E-6957-0CE8-2F5198DDC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11" y="1054373"/>
            <a:ext cx="2666483" cy="3602332"/>
          </a:xfrm>
          <a:prstGeom prst="rect">
            <a:avLst/>
          </a:prstGeom>
        </p:spPr>
      </p:pic>
      <p:pic>
        <p:nvPicPr>
          <p:cNvPr id="14" name="Picture 13" descr="A blue circle with white text&#10;&#10;Description automatically generated">
            <a:extLst>
              <a:ext uri="{FF2B5EF4-FFF2-40B4-BE49-F238E27FC236}">
                <a16:creationId xmlns:a16="http://schemas.microsoft.com/office/drawing/2014/main" id="{44E62FAF-BAE5-7856-75C4-E95931E07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08" y="4894320"/>
            <a:ext cx="1637070" cy="1637070"/>
          </a:xfrm>
          <a:prstGeom prst="rect">
            <a:avLst/>
          </a:prstGeom>
        </p:spPr>
      </p:pic>
      <p:pic>
        <p:nvPicPr>
          <p:cNvPr id="17" name="Picture 16" descr="A picture containing font, graphics, graphic design, orange&#10;&#10;Description automatically generated">
            <a:extLst>
              <a:ext uri="{FF2B5EF4-FFF2-40B4-BE49-F238E27FC236}">
                <a16:creationId xmlns:a16="http://schemas.microsoft.com/office/drawing/2014/main" id="{868445ED-D7A4-F30C-1D62-6F27577F7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05" y="5345065"/>
            <a:ext cx="1200354" cy="5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8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96" y="385169"/>
            <a:ext cx="8620125" cy="55780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200" dirty="0"/>
              <a:t>Little Things Can Have Big Impact</a:t>
            </a:r>
            <a:endParaRPr lang="en-GB" sz="2000" dirty="0">
              <a:latin typeface="+mn-lt"/>
            </a:endParaRPr>
          </a:p>
        </p:txBody>
      </p:sp>
      <p:pic>
        <p:nvPicPr>
          <p:cNvPr id="8" name="Picture 7" descr="A picture containing tex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A0387E37-1065-D4A5-442E-479E0D98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21" y="4894320"/>
            <a:ext cx="2448439" cy="1497155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8AAE6F6-77F7-FDB2-712E-75A0395EE9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208744"/>
              </p:ext>
            </p:extLst>
          </p:nvPr>
        </p:nvGraphicFramePr>
        <p:xfrm>
          <a:off x="484796" y="1229393"/>
          <a:ext cx="10497240" cy="314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916630" imgH="1447867" progId="Excel.Sheet.12">
                  <p:embed/>
                </p:oleObj>
              </mc:Choice>
              <mc:Fallback>
                <p:oleObj name="Worksheet" r:id="rId3" imgW="3916630" imgH="1447867" progId="Excel.Sheet.12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8AAE6F6-77F7-FDB2-712E-75A0395EE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796" y="1229393"/>
                        <a:ext cx="10497240" cy="314594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293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81" y="227902"/>
            <a:ext cx="9144000" cy="9081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Identify your stakeholders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24DF369-F22F-9D2F-E9DA-5E21E4C2570B}"/>
              </a:ext>
            </a:extLst>
          </p:cNvPr>
          <p:cNvSpPr txBox="1">
            <a:spLocks/>
          </p:cNvSpPr>
          <p:nvPr/>
        </p:nvSpPr>
        <p:spPr>
          <a:xfrm>
            <a:off x="502981" y="1218839"/>
            <a:ext cx="11097892" cy="1331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Your business activities will have a ripple effect on all things people and planet</a:t>
            </a:r>
            <a:endParaRPr lang="en-GB" sz="2800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DCDBE9F-7BE7-FDB4-C112-5C637A0A2F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0922218"/>
              </p:ext>
            </p:extLst>
          </p:nvPr>
        </p:nvGraphicFramePr>
        <p:xfrm>
          <a:off x="378692" y="2301729"/>
          <a:ext cx="11222182" cy="263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763CB2F-9A00-5399-2F18-771DE2A57037}"/>
              </a:ext>
            </a:extLst>
          </p:cNvPr>
          <p:cNvSpPr txBox="1"/>
          <p:nvPr/>
        </p:nvSpPr>
        <p:spPr>
          <a:xfrm>
            <a:off x="1907135" y="5029569"/>
            <a:ext cx="869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You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9FBED-A5BC-875E-D900-A160D705A075}"/>
              </a:ext>
            </a:extLst>
          </p:cNvPr>
          <p:cNvSpPr txBox="1"/>
          <p:nvPr/>
        </p:nvSpPr>
        <p:spPr>
          <a:xfrm>
            <a:off x="1684601" y="5517794"/>
            <a:ext cx="131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Staff</a:t>
            </a:r>
            <a:endParaRPr lang="en-GB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4AAC4-DAFF-24B7-E8BA-A76BB03398EC}"/>
              </a:ext>
            </a:extLst>
          </p:cNvPr>
          <p:cNvSpPr txBox="1"/>
          <p:nvPr/>
        </p:nvSpPr>
        <p:spPr>
          <a:xfrm>
            <a:off x="1451083" y="6024344"/>
            <a:ext cx="1781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Shareholders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51F0AB-18A8-AFD0-F8C5-73C5059DCA55}"/>
              </a:ext>
            </a:extLst>
          </p:cNvPr>
          <p:cNvSpPr txBox="1"/>
          <p:nvPr/>
        </p:nvSpPr>
        <p:spPr>
          <a:xfrm>
            <a:off x="5001098" y="5029569"/>
            <a:ext cx="199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Customers</a:t>
            </a:r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62BE3-AFD8-3519-CE98-CD2010CBC65E}"/>
              </a:ext>
            </a:extLst>
          </p:cNvPr>
          <p:cNvSpPr txBox="1"/>
          <p:nvPr/>
        </p:nvSpPr>
        <p:spPr>
          <a:xfrm>
            <a:off x="5340643" y="5517794"/>
            <a:ext cx="131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Suppliers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2E3BF5-8B76-A9F4-246C-5F033628A4FC}"/>
              </a:ext>
            </a:extLst>
          </p:cNvPr>
          <p:cNvSpPr txBox="1"/>
          <p:nvPr/>
        </p:nvSpPr>
        <p:spPr>
          <a:xfrm>
            <a:off x="5340643" y="6024344"/>
            <a:ext cx="1314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Investors</a:t>
            </a:r>
            <a:endParaRPr lang="en-GB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B0E3E2-19FC-B908-BFB7-EA1C70A8EFEF}"/>
              </a:ext>
            </a:extLst>
          </p:cNvPr>
          <p:cNvSpPr txBox="1"/>
          <p:nvPr/>
        </p:nvSpPr>
        <p:spPr>
          <a:xfrm>
            <a:off x="8637357" y="5029569"/>
            <a:ext cx="199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Communities</a:t>
            </a:r>
            <a:endParaRPr lang="en-GB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0517C9-3307-F114-548B-FD5F8E2F4F2D}"/>
              </a:ext>
            </a:extLst>
          </p:cNvPr>
          <p:cNvSpPr txBox="1"/>
          <p:nvPr/>
        </p:nvSpPr>
        <p:spPr>
          <a:xfrm>
            <a:off x="8976902" y="5517794"/>
            <a:ext cx="131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Planet</a:t>
            </a:r>
            <a:endParaRPr lang="en-GB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FE6BCA-5400-4B1E-438F-971FAC3C64DE}"/>
              </a:ext>
            </a:extLst>
          </p:cNvPr>
          <p:cNvSpPr txBox="1"/>
          <p:nvPr/>
        </p:nvSpPr>
        <p:spPr>
          <a:xfrm>
            <a:off x="8563466" y="6024344"/>
            <a:ext cx="21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Govt /Society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4120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882D3BF5-89B3-C784-2871-636900C742FD}"/>
              </a:ext>
            </a:extLst>
          </p:cNvPr>
          <p:cNvSpPr/>
          <p:nvPr/>
        </p:nvSpPr>
        <p:spPr>
          <a:xfrm>
            <a:off x="0" y="5838646"/>
            <a:ext cx="12192000" cy="10496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66FFBF-7978-25CB-8880-A4932D0EEA94}"/>
              </a:ext>
            </a:extLst>
          </p:cNvPr>
          <p:cNvSpPr/>
          <p:nvPr/>
        </p:nvSpPr>
        <p:spPr>
          <a:xfrm>
            <a:off x="0" y="1500213"/>
            <a:ext cx="12192000" cy="1839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picture containing earth, planet, map, world">
            <a:extLst>
              <a:ext uri="{FF2B5EF4-FFF2-40B4-BE49-F238E27FC236}">
                <a16:creationId xmlns:a16="http://schemas.microsoft.com/office/drawing/2014/main" id="{6B147D60-E084-D966-7294-8361CAD589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55" y="104564"/>
            <a:ext cx="5673012" cy="5673012"/>
          </a:xfrm>
          <a:prstGeom prst="rect">
            <a:avLst/>
          </a:prstGeom>
          <a:ln w="762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3D31E-231F-9789-1701-72003ADCAB45}"/>
              </a:ext>
            </a:extLst>
          </p:cNvPr>
          <p:cNvSpPr txBox="1"/>
          <p:nvPr/>
        </p:nvSpPr>
        <p:spPr>
          <a:xfrm>
            <a:off x="584138" y="255554"/>
            <a:ext cx="5032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+mj-lt"/>
              </a:rPr>
              <a:t>Stakeholder Economics with a Donut Twist!</a:t>
            </a:r>
            <a:endParaRPr lang="en-GB" sz="3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998EC-609C-6DEB-E850-9090CEC83EC8}"/>
              </a:ext>
            </a:extLst>
          </p:cNvPr>
          <p:cNvSpPr txBox="1"/>
          <p:nvPr/>
        </p:nvSpPr>
        <p:spPr>
          <a:xfrm>
            <a:off x="584138" y="1662000"/>
            <a:ext cx="293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THE STAKEHOLDERS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74374-0F1B-B3FD-A33A-D30D2D8CE5E3}"/>
              </a:ext>
            </a:extLst>
          </p:cNvPr>
          <p:cNvSpPr txBox="1"/>
          <p:nvPr/>
        </p:nvSpPr>
        <p:spPr>
          <a:xfrm>
            <a:off x="584138" y="6135016"/>
            <a:ext cx="43547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WHAT ACTION WILL YOU TAKE?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012E0D-21BC-CB38-F56F-9A2B8C5A8BB4}"/>
              </a:ext>
            </a:extLst>
          </p:cNvPr>
          <p:cNvSpPr/>
          <p:nvPr/>
        </p:nvSpPr>
        <p:spPr>
          <a:xfrm>
            <a:off x="5799108" y="2231415"/>
            <a:ext cx="3824019" cy="17133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27CA87-0B3A-5028-7852-C1D87782E5E3}"/>
              </a:ext>
            </a:extLst>
          </p:cNvPr>
          <p:cNvSpPr txBox="1"/>
          <p:nvPr/>
        </p:nvSpPr>
        <p:spPr>
          <a:xfrm>
            <a:off x="584138" y="1993657"/>
            <a:ext cx="4580616" cy="116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You, Employees, Shareholders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Customers, Suppliers, Investors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Communities, Planet, Government &amp; Society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C918DE-01EA-11DC-C3F2-94EEF3C0AD8E}"/>
              </a:ext>
            </a:extLst>
          </p:cNvPr>
          <p:cNvSpPr txBox="1"/>
          <p:nvPr/>
        </p:nvSpPr>
        <p:spPr>
          <a:xfrm>
            <a:off x="584138" y="4049811"/>
            <a:ext cx="4496988" cy="1531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Principles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People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Planet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Prosperity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465CF-68F5-AE8C-E319-7B8A77DFE7CB}"/>
              </a:ext>
            </a:extLst>
          </p:cNvPr>
          <p:cNvSpPr txBox="1"/>
          <p:nvPr/>
        </p:nvSpPr>
        <p:spPr>
          <a:xfrm>
            <a:off x="8512471" y="569089"/>
            <a:ext cx="2142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Planet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3B752-BE06-2FF5-ACCA-3965548C5933}"/>
              </a:ext>
            </a:extLst>
          </p:cNvPr>
          <p:cNvSpPr>
            <a:spLocks noChangeAspect="1"/>
          </p:cNvSpPr>
          <p:nvPr/>
        </p:nvSpPr>
        <p:spPr>
          <a:xfrm>
            <a:off x="5824229" y="2594279"/>
            <a:ext cx="972000" cy="9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A44506-C064-8E88-B4D3-546D1EF8DA12}"/>
              </a:ext>
            </a:extLst>
          </p:cNvPr>
          <p:cNvSpPr txBox="1"/>
          <p:nvPr/>
        </p:nvSpPr>
        <p:spPr>
          <a:xfrm>
            <a:off x="5875854" y="3149742"/>
            <a:ext cx="90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j-lt"/>
              </a:rPr>
              <a:t>Basic Needs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2E2D1-A6E1-785A-977A-D372CACFD97E}"/>
              </a:ext>
            </a:extLst>
          </p:cNvPr>
          <p:cNvSpPr txBox="1"/>
          <p:nvPr/>
        </p:nvSpPr>
        <p:spPr>
          <a:xfrm>
            <a:off x="5862757" y="6135016"/>
            <a:ext cx="789407" cy="4462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Do </a:t>
            </a:r>
            <a:r>
              <a:rPr lang="en-US" sz="1200" b="1" dirty="0">
                <a:solidFill>
                  <a:srgbClr val="002060"/>
                </a:solidFill>
              </a:rPr>
              <a:t>nothing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63DB567-A3A0-96A2-D2F6-E4C7DD41EFB7}"/>
              </a:ext>
            </a:extLst>
          </p:cNvPr>
          <p:cNvSpPr>
            <a:spLocks/>
          </p:cNvSpPr>
          <p:nvPr/>
        </p:nvSpPr>
        <p:spPr>
          <a:xfrm>
            <a:off x="5670961" y="241070"/>
            <a:ext cx="5400000" cy="5400000"/>
          </a:xfrm>
          <a:prstGeom prst="ellipse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28187CF-362F-9148-666C-9EB1EA959FA1}"/>
              </a:ext>
            </a:extLst>
          </p:cNvPr>
          <p:cNvSpPr>
            <a:spLocks/>
          </p:cNvSpPr>
          <p:nvPr/>
        </p:nvSpPr>
        <p:spPr>
          <a:xfrm>
            <a:off x="6795751" y="1320386"/>
            <a:ext cx="3240000" cy="324000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6130BD-797D-0F29-893C-C2275E3CB08A}"/>
              </a:ext>
            </a:extLst>
          </p:cNvPr>
          <p:cNvSpPr txBox="1"/>
          <p:nvPr/>
        </p:nvSpPr>
        <p:spPr>
          <a:xfrm>
            <a:off x="7783287" y="3149742"/>
            <a:ext cx="1175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j-lt"/>
              </a:rPr>
              <a:t>Comfort Zone</a:t>
            </a:r>
            <a:endParaRPr lang="en-GB" sz="10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FA54FF59-4946-1F1C-779F-A86948EFC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265988"/>
              </p:ext>
            </p:extLst>
          </p:nvPr>
        </p:nvGraphicFramePr>
        <p:xfrm>
          <a:off x="6278582" y="3661712"/>
          <a:ext cx="2214000" cy="947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EBE4569-EBD3-1337-EB31-C5D0B6ED06CE}"/>
              </a:ext>
            </a:extLst>
          </p:cNvPr>
          <p:cNvSpPr txBox="1"/>
          <p:nvPr/>
        </p:nvSpPr>
        <p:spPr>
          <a:xfrm>
            <a:off x="9884814" y="3149742"/>
            <a:ext cx="1175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</a:rPr>
              <a:t>Excess Zone</a:t>
            </a:r>
            <a:endParaRPr lang="en-GB" sz="1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C8DFFD-1572-8C12-9711-E71BC21688EA}"/>
              </a:ext>
            </a:extLst>
          </p:cNvPr>
          <p:cNvSpPr txBox="1"/>
          <p:nvPr/>
        </p:nvSpPr>
        <p:spPr>
          <a:xfrm>
            <a:off x="8111579" y="2776550"/>
            <a:ext cx="1340857" cy="24622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Social Foundation</a:t>
            </a:r>
            <a:endParaRPr lang="en-GB" sz="1000" b="1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7B6E06-F21C-BCC4-863B-C3918B7BF637}"/>
              </a:ext>
            </a:extLst>
          </p:cNvPr>
          <p:cNvSpPr txBox="1"/>
          <p:nvPr/>
        </p:nvSpPr>
        <p:spPr>
          <a:xfrm>
            <a:off x="6677140" y="6135016"/>
            <a:ext cx="769484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Do       no harm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B46BBC-9143-1AB7-F3E4-4B84F098EBF4}"/>
              </a:ext>
            </a:extLst>
          </p:cNvPr>
          <p:cNvSpPr txBox="1"/>
          <p:nvPr/>
        </p:nvSpPr>
        <p:spPr>
          <a:xfrm>
            <a:off x="7577006" y="6135016"/>
            <a:ext cx="745214" cy="6001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Do     what pays</a:t>
            </a:r>
            <a:endParaRPr lang="en-GB" sz="1100" b="1" dirty="0">
              <a:solidFill>
                <a:srgbClr val="00206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9D333F5-5ABA-AB76-232B-D70F7C6175F7}"/>
              </a:ext>
            </a:extLst>
          </p:cNvPr>
          <p:cNvCxnSpPr>
            <a:cxnSpLocks/>
          </p:cNvCxnSpPr>
          <p:nvPr/>
        </p:nvCxnSpPr>
        <p:spPr>
          <a:xfrm>
            <a:off x="5765738" y="180000"/>
            <a:ext cx="0" cy="6466774"/>
          </a:xfrm>
          <a:prstGeom prst="line">
            <a:avLst/>
          </a:prstGeom>
          <a:ln w="2222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032DE20-16D4-21E2-ABBB-76B2B0F747FD}"/>
              </a:ext>
            </a:extLst>
          </p:cNvPr>
          <p:cNvSpPr txBox="1"/>
          <p:nvPr/>
        </p:nvSpPr>
        <p:spPr>
          <a:xfrm>
            <a:off x="8396469" y="6135016"/>
            <a:ext cx="745214" cy="6001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Do your fair share</a:t>
            </a:r>
            <a:endParaRPr lang="en-GB" sz="1100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6D1DB4-E513-ACD3-EB27-F1554B65BF6C}"/>
              </a:ext>
            </a:extLst>
          </p:cNvPr>
          <p:cNvSpPr txBox="1"/>
          <p:nvPr/>
        </p:nvSpPr>
        <p:spPr>
          <a:xfrm>
            <a:off x="9191120" y="6135016"/>
            <a:ext cx="798451" cy="4308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Be generous</a:t>
            </a:r>
            <a:endParaRPr lang="en-GB" sz="1100" b="1" dirty="0">
              <a:solidFill>
                <a:srgbClr val="00206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55370C-4262-CD5D-7843-7B0805BCCE9E}"/>
              </a:ext>
            </a:extLst>
          </p:cNvPr>
          <p:cNvCxnSpPr>
            <a:cxnSpLocks/>
          </p:cNvCxnSpPr>
          <p:nvPr/>
        </p:nvCxnSpPr>
        <p:spPr>
          <a:xfrm>
            <a:off x="7536804" y="180000"/>
            <a:ext cx="0" cy="6466774"/>
          </a:xfrm>
          <a:prstGeom prst="line">
            <a:avLst/>
          </a:prstGeom>
          <a:ln w="2222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1D73A59-99A5-DD23-F0DA-9E82A3E70EE1}"/>
              </a:ext>
            </a:extLst>
          </p:cNvPr>
          <p:cNvCxnSpPr>
            <a:cxnSpLocks/>
          </p:cNvCxnSpPr>
          <p:nvPr/>
        </p:nvCxnSpPr>
        <p:spPr>
          <a:xfrm>
            <a:off x="10028109" y="180000"/>
            <a:ext cx="0" cy="6466774"/>
          </a:xfrm>
          <a:prstGeom prst="line">
            <a:avLst/>
          </a:prstGeom>
          <a:ln w="2222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5EA92B4A-B288-E3F1-48AB-E1ABC4AAD0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9926" r="-166" b="23400"/>
          <a:stretch/>
        </p:blipFill>
        <p:spPr>
          <a:xfrm>
            <a:off x="6022807" y="2614340"/>
            <a:ext cx="540000" cy="540000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B85BCD-8CAB-F741-523B-377629C74397}"/>
              </a:ext>
            </a:extLst>
          </p:cNvPr>
          <p:cNvSpPr txBox="1"/>
          <p:nvPr/>
        </p:nvSpPr>
        <p:spPr>
          <a:xfrm>
            <a:off x="9536813" y="1618781"/>
            <a:ext cx="1217711" cy="24622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The Planet Limits</a:t>
            </a:r>
            <a:endParaRPr lang="en-GB" sz="1000" b="1" dirty="0">
              <a:solidFill>
                <a:schemeClr val="tx2"/>
              </a:solidFill>
            </a:endParaRP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9C63971E-1D8A-50C7-6374-A60FCBFC02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984751"/>
              </p:ext>
            </p:extLst>
          </p:nvPr>
        </p:nvGraphicFramePr>
        <p:xfrm>
          <a:off x="6271995" y="1268007"/>
          <a:ext cx="2212981" cy="947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AAA57C4F-FCE8-855D-09CE-1D7D07D81587}"/>
              </a:ext>
            </a:extLst>
          </p:cNvPr>
          <p:cNvSpPr txBox="1"/>
          <p:nvPr/>
        </p:nvSpPr>
        <p:spPr>
          <a:xfrm>
            <a:off x="7549449" y="5855994"/>
            <a:ext cx="2458917" cy="2462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THE HAPPY ZONE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354E73-A98D-19DF-989A-B651109EF465}"/>
              </a:ext>
            </a:extLst>
          </p:cNvPr>
          <p:cNvSpPr txBox="1"/>
          <p:nvPr/>
        </p:nvSpPr>
        <p:spPr>
          <a:xfrm>
            <a:off x="584138" y="3559051"/>
            <a:ext cx="356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STAKEHOLDER PILLARS</a:t>
            </a:r>
            <a:endParaRPr lang="en-GB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8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Change your search engine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3" y="1182765"/>
            <a:ext cx="4810882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Search the web to plant trees</a:t>
            </a:r>
            <a:endParaRPr lang="en-GB" sz="3200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186F87D-7FBF-06BD-9991-7D901ADD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4563" b="11313"/>
          <a:stretch/>
        </p:blipFill>
        <p:spPr>
          <a:xfrm>
            <a:off x="6640947" y="249382"/>
            <a:ext cx="5551053" cy="5626749"/>
          </a:xfrm>
          <a:prstGeom prst="teardrop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C0D55DE-9008-2055-DE9B-64B2F0B27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458" y="4952766"/>
            <a:ext cx="268264" cy="3077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2495" y="460353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2 / 1 = 1 x 3 =      </a:t>
            </a:r>
            <a:r>
              <a:rPr lang="en-US" sz="2400" b="1" dirty="0">
                <a:solidFill>
                  <a:schemeClr val="tx2"/>
                </a:solidFill>
              </a:rPr>
              <a:t> 3</a:t>
            </a:r>
            <a:endParaRPr lang="en-GB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2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Look at your waste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Take a really good look at what you throw out and where it goes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6F87D-7FBF-06BD-9991-7D901AD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11932"/>
          <a:stretch/>
        </p:blipFill>
        <p:spPr>
          <a:xfrm>
            <a:off x="6640947" y="249382"/>
            <a:ext cx="5551053" cy="5626749"/>
          </a:xfrm>
          <a:prstGeom prst="teardrop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C0D55DE-9008-2055-DE9B-64B2F0B27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458" y="4952766"/>
            <a:ext cx="268264" cy="3077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8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8 / 2 = 4 x 4 =      </a:t>
            </a:r>
            <a:r>
              <a:rPr lang="en-US" sz="2400" b="1" dirty="0">
                <a:solidFill>
                  <a:schemeClr val="tx2"/>
                </a:solidFill>
              </a:rPr>
              <a:t> 16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BE17D34-3712-EA1D-16E3-3769CF1D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20" y="4917861"/>
            <a:ext cx="26826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Stop Printing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Think before you print, make sure your staff do too.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6F87D-7FBF-06BD-9991-7D901ADDC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r="12997"/>
          <a:stretch/>
        </p:blipFill>
        <p:spPr>
          <a:xfrm>
            <a:off x="6640947" y="249382"/>
            <a:ext cx="5551053" cy="5626749"/>
          </a:xfrm>
          <a:prstGeom prst="teardrop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C0D55DE-9008-2055-DE9B-64B2F0B27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6458" y="4952766"/>
            <a:ext cx="268264" cy="3077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58648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4 / 2 = 2 x 8 =      </a:t>
            </a:r>
            <a:r>
              <a:rPr lang="en-US" sz="2400" b="1" dirty="0">
                <a:solidFill>
                  <a:schemeClr val="tx2"/>
                </a:solidFill>
              </a:rPr>
              <a:t> 16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BE17D34-3712-EA1D-16E3-3769CF1D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20" y="4917861"/>
            <a:ext cx="268264" cy="30777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4170" y="4594011"/>
            <a:ext cx="268264" cy="30777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83A8AD1-593F-D35E-2BEF-3A682654F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120" y="4917861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7CB6125-538C-93D2-AE4A-D71566AFA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5120" y="5213136"/>
            <a:ext cx="26826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26227BB-2852-E939-39CA-B83828E45431}"/>
              </a:ext>
            </a:extLst>
          </p:cNvPr>
          <p:cNvSpPr/>
          <p:nvPr/>
        </p:nvSpPr>
        <p:spPr>
          <a:xfrm>
            <a:off x="0" y="2535449"/>
            <a:ext cx="12192000" cy="1331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2F415-170A-888F-9692-8D7D54D8A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53" y="405208"/>
            <a:ext cx="6613239" cy="67833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Move your pension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C4523-64B2-73E9-C279-B35DF148C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62" y="1182765"/>
            <a:ext cx="6215388" cy="1331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Watch out for passive investing in fossil fuels.</a:t>
            </a:r>
            <a:endParaRPr lang="en-GB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0B1514-8A66-3E1D-8171-27FD999EB173}"/>
              </a:ext>
            </a:extLst>
          </p:cNvPr>
          <p:cNvSpPr/>
          <p:nvPr/>
        </p:nvSpPr>
        <p:spPr>
          <a:xfrm>
            <a:off x="309053" y="5859365"/>
            <a:ext cx="6160600" cy="7605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glow rad="127000">
              <a:schemeClr val="accent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F0527-3411-1C48-879C-27251570E542}"/>
              </a:ext>
            </a:extLst>
          </p:cNvPr>
          <p:cNvSpPr txBox="1"/>
          <p:nvPr/>
        </p:nvSpPr>
        <p:spPr>
          <a:xfrm>
            <a:off x="869189" y="4615384"/>
            <a:ext cx="869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You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A1F1E-99BB-AC41-2C25-8F7992F10F5B}"/>
              </a:ext>
            </a:extLst>
          </p:cNvPr>
          <p:cNvSpPr txBox="1"/>
          <p:nvPr/>
        </p:nvSpPr>
        <p:spPr>
          <a:xfrm>
            <a:off x="869190" y="4928805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Staff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B329DD-3223-F00F-A7DB-4D2E6ECEDDE4}"/>
              </a:ext>
            </a:extLst>
          </p:cNvPr>
          <p:cNvSpPr txBox="1"/>
          <p:nvPr/>
        </p:nvSpPr>
        <p:spPr>
          <a:xfrm>
            <a:off x="869188" y="5244262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Shareholders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9108E-31B8-E1B1-317D-D30932D40F2B}"/>
              </a:ext>
            </a:extLst>
          </p:cNvPr>
          <p:cNvSpPr/>
          <p:nvPr/>
        </p:nvSpPr>
        <p:spPr>
          <a:xfrm>
            <a:off x="529095" y="4671473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DAF08656-F9C6-354D-13C1-BAAF67AC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095" y="4597892"/>
            <a:ext cx="268264" cy="3077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98AF09-19C1-5FD2-32EB-7AB42C362850}"/>
              </a:ext>
            </a:extLst>
          </p:cNvPr>
          <p:cNvSpPr/>
          <p:nvPr/>
        </p:nvSpPr>
        <p:spPr>
          <a:xfrm>
            <a:off x="529095" y="4999268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E1DF07-A58D-3D78-F9EB-7BE66C67316A}"/>
              </a:ext>
            </a:extLst>
          </p:cNvPr>
          <p:cNvSpPr/>
          <p:nvPr/>
        </p:nvSpPr>
        <p:spPr>
          <a:xfrm>
            <a:off x="529095" y="5311115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0D4389-2DCB-41E8-57CC-CE85FF9584BF}"/>
              </a:ext>
            </a:extLst>
          </p:cNvPr>
          <p:cNvSpPr txBox="1"/>
          <p:nvPr/>
        </p:nvSpPr>
        <p:spPr>
          <a:xfrm>
            <a:off x="2738184" y="4609740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74B78D-003D-63BD-F6D3-69E9C9773F9E}"/>
              </a:ext>
            </a:extLst>
          </p:cNvPr>
          <p:cNvSpPr txBox="1"/>
          <p:nvPr/>
        </p:nvSpPr>
        <p:spPr>
          <a:xfrm>
            <a:off x="2738186" y="4923161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Suppliers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6EC8D-FC72-53D3-2E63-E7AEE272DB46}"/>
              </a:ext>
            </a:extLst>
          </p:cNvPr>
          <p:cNvSpPr txBox="1"/>
          <p:nvPr/>
        </p:nvSpPr>
        <p:spPr>
          <a:xfrm>
            <a:off x="2738184" y="5238618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Investors</a:t>
            </a:r>
            <a:endParaRPr lang="en-GB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994DBE-C00F-5E5F-5767-FA5623F3F5A4}"/>
              </a:ext>
            </a:extLst>
          </p:cNvPr>
          <p:cNvSpPr/>
          <p:nvPr/>
        </p:nvSpPr>
        <p:spPr>
          <a:xfrm>
            <a:off x="2398091" y="466582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C0D55DE-9008-2055-DE9B-64B2F0B27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6458" y="4952766"/>
            <a:ext cx="268264" cy="3077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A7C4C40-BAA3-8022-19B9-E0B6861AD281}"/>
              </a:ext>
            </a:extLst>
          </p:cNvPr>
          <p:cNvSpPr/>
          <p:nvPr/>
        </p:nvSpPr>
        <p:spPr>
          <a:xfrm>
            <a:off x="2398091" y="4993624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258247-1EC0-4A06-85C4-336A7050EB55}"/>
              </a:ext>
            </a:extLst>
          </p:cNvPr>
          <p:cNvSpPr/>
          <p:nvPr/>
        </p:nvSpPr>
        <p:spPr>
          <a:xfrm>
            <a:off x="2398091" y="5305471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D5F629-6CB9-7D4B-0DD4-37BFFBDAE7D7}"/>
              </a:ext>
            </a:extLst>
          </p:cNvPr>
          <p:cNvSpPr txBox="1"/>
          <p:nvPr/>
        </p:nvSpPr>
        <p:spPr>
          <a:xfrm>
            <a:off x="4582588" y="4621028"/>
            <a:ext cx="1302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Communities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D05672-81F0-BA3D-1A79-759B8D51BF71}"/>
              </a:ext>
            </a:extLst>
          </p:cNvPr>
          <p:cNvSpPr txBox="1"/>
          <p:nvPr/>
        </p:nvSpPr>
        <p:spPr>
          <a:xfrm>
            <a:off x="4582590" y="4934449"/>
            <a:ext cx="131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Planet</a:t>
            </a:r>
            <a:endParaRPr lang="en-GB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1EC12-FCB7-B4A9-A60A-17347038D070}"/>
              </a:ext>
            </a:extLst>
          </p:cNvPr>
          <p:cNvSpPr txBox="1"/>
          <p:nvPr/>
        </p:nvSpPr>
        <p:spPr>
          <a:xfrm>
            <a:off x="4582588" y="5249906"/>
            <a:ext cx="131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Govt /Society</a:t>
            </a:r>
            <a:endParaRPr lang="en-GB" sz="1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74B8E9-6DFA-9C18-E168-9E02886A0C8E}"/>
              </a:ext>
            </a:extLst>
          </p:cNvPr>
          <p:cNvSpPr/>
          <p:nvPr/>
        </p:nvSpPr>
        <p:spPr>
          <a:xfrm>
            <a:off x="4242495" y="4677117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C24BDA5-F559-B9F6-81A7-9070F872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2495" y="5232186"/>
            <a:ext cx="268264" cy="3077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B603835-2E09-9EB4-A735-FF024D436BF7}"/>
              </a:ext>
            </a:extLst>
          </p:cNvPr>
          <p:cNvSpPr/>
          <p:nvPr/>
        </p:nvSpPr>
        <p:spPr>
          <a:xfrm>
            <a:off x="4242495" y="5004912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F9E901-489A-A28D-43DF-CED6055CC038}"/>
              </a:ext>
            </a:extLst>
          </p:cNvPr>
          <p:cNvSpPr/>
          <p:nvPr/>
        </p:nvSpPr>
        <p:spPr>
          <a:xfrm>
            <a:off x="4242495" y="5316759"/>
            <a:ext cx="169232" cy="17407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39A9A-5C84-9AEF-8907-3D1DA6EBBBA9}"/>
              </a:ext>
            </a:extLst>
          </p:cNvPr>
          <p:cNvSpPr txBox="1"/>
          <p:nvPr/>
        </p:nvSpPr>
        <p:spPr>
          <a:xfrm>
            <a:off x="356863" y="3235748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EFFORT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F0C5B1-E8FF-2A4B-B5FD-06BE2B5CFAC0}"/>
              </a:ext>
            </a:extLst>
          </p:cNvPr>
          <p:cNvSpPr txBox="1"/>
          <p:nvPr/>
        </p:nvSpPr>
        <p:spPr>
          <a:xfrm>
            <a:off x="358494" y="2614529"/>
            <a:ext cx="261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IMPACT LEVEL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38F60-5D7F-7205-AD11-0CCAB1E7D7C6}"/>
              </a:ext>
            </a:extLst>
          </p:cNvPr>
          <p:cNvSpPr txBox="1"/>
          <p:nvPr/>
        </p:nvSpPr>
        <p:spPr>
          <a:xfrm>
            <a:off x="367170" y="4138035"/>
            <a:ext cx="186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RIPPLE EFFECT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DB15AD-466D-FC86-48B7-8C0594756F5F}"/>
              </a:ext>
            </a:extLst>
          </p:cNvPr>
          <p:cNvSpPr txBox="1"/>
          <p:nvPr/>
        </p:nvSpPr>
        <p:spPr>
          <a:xfrm>
            <a:off x="3658648" y="2614529"/>
            <a:ext cx="57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BCA23-C49E-6662-4186-621CEC0F545C}"/>
              </a:ext>
            </a:extLst>
          </p:cNvPr>
          <p:cNvSpPr txBox="1"/>
          <p:nvPr/>
        </p:nvSpPr>
        <p:spPr>
          <a:xfrm>
            <a:off x="3683365" y="3235748"/>
            <a:ext cx="43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145EAB-3AAC-95B5-CEB2-82284062A7AF}"/>
              </a:ext>
            </a:extLst>
          </p:cNvPr>
          <p:cNvSpPr txBox="1"/>
          <p:nvPr/>
        </p:nvSpPr>
        <p:spPr>
          <a:xfrm>
            <a:off x="509545" y="6001548"/>
            <a:ext cx="575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OVERALL SCORE               10 / 5 = 2 x 7 =      </a:t>
            </a:r>
            <a:r>
              <a:rPr lang="en-US" sz="2400" b="1" dirty="0">
                <a:solidFill>
                  <a:schemeClr val="tx2"/>
                </a:solidFill>
              </a:rPr>
              <a:t> 14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BE17D34-3712-EA1D-16E3-3769CF1DD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0" y="4917861"/>
            <a:ext cx="268264" cy="30777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D546FFF-E4FE-5C60-7274-119128A80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0" y="5213136"/>
            <a:ext cx="268264" cy="307777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4C9F073F-CAB6-6F50-6B20-0933D0DA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2970" y="4594011"/>
            <a:ext cx="268264" cy="30777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7CB6125-538C-93D2-AE4A-D71566AFA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120" y="5213136"/>
            <a:ext cx="268264" cy="307777"/>
          </a:xfrm>
          <a:prstGeom prst="rect">
            <a:avLst/>
          </a:prstGeom>
        </p:spPr>
      </p:pic>
      <p:sp>
        <p:nvSpPr>
          <p:cNvPr id="77" name="Teardrop 76">
            <a:extLst>
              <a:ext uri="{FF2B5EF4-FFF2-40B4-BE49-F238E27FC236}">
                <a16:creationId xmlns:a16="http://schemas.microsoft.com/office/drawing/2014/main" id="{50F4FFDE-380D-E208-CD3D-627D8A51FB04}"/>
              </a:ext>
            </a:extLst>
          </p:cNvPr>
          <p:cNvSpPr/>
          <p:nvPr/>
        </p:nvSpPr>
        <p:spPr>
          <a:xfrm>
            <a:off x="6535403" y="165702"/>
            <a:ext cx="5653320" cy="6041134"/>
          </a:xfrm>
          <a:prstGeom prst="teardrop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43439F1-E59A-5CE9-06AB-EEBBAEE44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796" y="2512504"/>
            <a:ext cx="4747757" cy="14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03540"/>
      </p:ext>
    </p:extLst>
  </p:cSld>
  <p:clrMapOvr>
    <a:masterClrMapping/>
  </p:clrMapOvr>
</p:sld>
</file>

<file path=ppt/theme/theme1.xml><?xml version="1.0" encoding="utf-8"?>
<a:theme xmlns:a="http://schemas.openxmlformats.org/drawingml/2006/main" name="TNC Styleguide Office Theme">
  <a:themeElements>
    <a:clrScheme name="TNC Styleguide Final">
      <a:dk1>
        <a:srgbClr val="141F30"/>
      </a:dk1>
      <a:lt1>
        <a:srgbClr val="EBEBEB"/>
      </a:lt1>
      <a:dk2>
        <a:srgbClr val="224897"/>
      </a:dk2>
      <a:lt2>
        <a:srgbClr val="FFFFFF"/>
      </a:lt2>
      <a:accent1>
        <a:srgbClr val="E5271E"/>
      </a:accent1>
      <a:accent2>
        <a:srgbClr val="FDC608"/>
      </a:accent2>
      <a:accent3>
        <a:srgbClr val="35A936"/>
      </a:accent3>
      <a:accent4>
        <a:srgbClr val="00A6D0"/>
      </a:accent4>
      <a:accent5>
        <a:srgbClr val="A2559D"/>
      </a:accent5>
      <a:accent6>
        <a:srgbClr val="F6A02A"/>
      </a:accent6>
      <a:hlink>
        <a:srgbClr val="B9D181"/>
      </a:hlink>
      <a:folHlink>
        <a:srgbClr val="B9D181"/>
      </a:folHlink>
    </a:clrScheme>
    <a:fontScheme name="TNC Fonts">
      <a:majorFont>
        <a:latin typeface="Fira Sans Black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TNC Styleguide Office Theme</Template>
  <TotalTime>1</TotalTime>
  <Words>622</Words>
  <Application>Microsoft Office PowerPoint</Application>
  <PresentationFormat>Widescreen</PresentationFormat>
  <Paragraphs>218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Fira Sans</vt:lpstr>
      <vt:lpstr>Fira Sans Black</vt:lpstr>
      <vt:lpstr>TNC Styleguide Office Theme</vt:lpstr>
      <vt:lpstr>Worksheet</vt:lpstr>
      <vt:lpstr>What is your Stakeholder experience? A practical guide and tips on starting your ESG journey</vt:lpstr>
      <vt:lpstr>Started in 2014</vt:lpstr>
      <vt:lpstr>Little Things Can Have Big Impact</vt:lpstr>
      <vt:lpstr>Identify your stakeholders</vt:lpstr>
      <vt:lpstr>PowerPoint Presentation</vt:lpstr>
      <vt:lpstr>Change your search engine</vt:lpstr>
      <vt:lpstr>Look at your waste</vt:lpstr>
      <vt:lpstr>Stop Printing</vt:lpstr>
      <vt:lpstr>Move your pension</vt:lpstr>
      <vt:lpstr>Timer Plugs</vt:lpstr>
      <vt:lpstr>Pay Suppliers Quickly</vt:lpstr>
      <vt:lpstr>Delete your data</vt:lpstr>
      <vt:lpstr>Review your supply chain</vt:lpstr>
      <vt:lpstr>Gift and Donate</vt:lpstr>
      <vt:lpstr>Lead by Example</vt:lpstr>
      <vt:lpstr>PowerPoint Presentation</vt:lpstr>
      <vt:lpstr>A term for allowing low value decisions in a commercial veil so as to excuse a level of bad or immoral behaviour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Practical Tips on ESG</dc:title>
  <dc:creator>Howard Smith</dc:creator>
  <cp:lastModifiedBy>Sarah Somers</cp:lastModifiedBy>
  <cp:revision>2</cp:revision>
  <dcterms:created xsi:type="dcterms:W3CDTF">2023-05-10T09:44:18Z</dcterms:created>
  <dcterms:modified xsi:type="dcterms:W3CDTF">2023-06-05T15:49:03Z</dcterms:modified>
</cp:coreProperties>
</file>